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av" ContentType="audio/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2" r:id="rId3"/>
    <p:sldId id="263" r:id="rId4"/>
    <p:sldId id="264" r:id="rId5"/>
    <p:sldId id="266" r:id="rId6"/>
    <p:sldId id="267" r:id="rId7"/>
    <p:sldId id="268" r:id="rId8"/>
    <p:sldId id="269" r:id="rId9"/>
    <p:sldId id="270" r:id="rId10"/>
    <p:sldId id="272" r:id="rId11"/>
    <p:sldId id="273" r:id="rId12"/>
  </p:sldIdLst>
  <p:sldSz cx="9144000" cy="6858000" type="screen4x3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9B729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2" autoAdjust="0"/>
    <p:restoredTop sz="93716" autoAdjust="0"/>
  </p:normalViewPr>
  <p:slideViewPr>
    <p:cSldViewPr>
      <p:cViewPr varScale="1">
        <p:scale>
          <a:sx n="67" d="100"/>
          <a:sy n="67" d="100"/>
        </p:scale>
        <p:origin x="744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7F18B-B5B9-4C5E-9919-85B10061209D}" type="datetimeFigureOut">
              <a:rPr lang="en-US" smtClean="0"/>
              <a:pPr/>
              <a:t>9/29/2023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F8E6EF2-E8D9-4517-BE01-3169CCFC402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>
    <p:pull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7F18B-B5B9-4C5E-9919-85B10061209D}" type="datetimeFigureOut">
              <a:rPr lang="en-US" smtClean="0"/>
              <a:pPr/>
              <a:t>9/29/2023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E6EF2-E8D9-4517-BE01-3169CCFC40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ll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7F18B-B5B9-4C5E-9919-85B10061209D}" type="datetimeFigureOut">
              <a:rPr lang="en-US" smtClean="0"/>
              <a:pPr/>
              <a:t>9/29/2023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E6EF2-E8D9-4517-BE01-3169CCFC40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ll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7317F18B-B5B9-4C5E-9919-85B10061209D}" type="datetimeFigureOut">
              <a:rPr lang="en-US" smtClean="0"/>
              <a:pPr/>
              <a:t>9/29/2023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4F8E6EF2-E8D9-4517-BE01-3169CCFC402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  <p:transition spd="slow">
    <p:pull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7F18B-B5B9-4C5E-9919-85B10061209D}" type="datetimeFigureOut">
              <a:rPr lang="en-US" smtClean="0"/>
              <a:pPr/>
              <a:t>9/29/2023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E6EF2-E8D9-4517-BE01-3169CCFC402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pull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7F18B-B5B9-4C5E-9919-85B10061209D}" type="datetimeFigureOut">
              <a:rPr lang="en-US" smtClean="0"/>
              <a:pPr/>
              <a:t>9/29/2023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E6EF2-E8D9-4517-BE01-3169CCFC402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  <p:transition spd="slow">
    <p:pull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E6EF2-E8D9-4517-BE01-3169CCFC402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7F18B-B5B9-4C5E-9919-85B10061209D}" type="datetimeFigureOut">
              <a:rPr lang="en-US" smtClean="0"/>
              <a:pPr/>
              <a:t>9/29/2023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pull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7F18B-B5B9-4C5E-9919-85B10061209D}" type="datetimeFigureOut">
              <a:rPr lang="en-US" smtClean="0"/>
              <a:pPr/>
              <a:t>9/29/2023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E6EF2-E8D9-4517-BE01-3169CCFC402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  <p:transition spd="slow">
    <p:pull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7F18B-B5B9-4C5E-9919-85B10061209D}" type="datetimeFigureOut">
              <a:rPr lang="en-US" smtClean="0"/>
              <a:pPr/>
              <a:t>9/29/2023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E6EF2-E8D9-4517-BE01-3169CCFC40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ll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7317F18B-B5B9-4C5E-9919-85B10061209D}" type="datetimeFigureOut">
              <a:rPr lang="en-US" smtClean="0"/>
              <a:pPr/>
              <a:t>9/29/2023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F8E6EF2-E8D9-4517-BE01-3169CCFC402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>
    <p:pull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7F18B-B5B9-4C5E-9919-85B10061209D}" type="datetimeFigureOut">
              <a:rPr lang="en-US" smtClean="0"/>
              <a:pPr/>
              <a:t>9/29/2023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F8E6EF2-E8D9-4517-BE01-3169CCFC402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>
    <p:pull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317F18B-B5B9-4C5E-9919-85B10061209D}" type="datetimeFigureOut">
              <a:rPr lang="en-US" smtClean="0"/>
              <a:pPr/>
              <a:t>9/29/2023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4F8E6EF2-E8D9-4517-BE01-3169CCFC402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slow">
    <p:pull dir="d"/>
  </p:transition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en.wikipedia.org/wiki/Missouri_Tigers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3886200"/>
            <a:ext cx="7239000" cy="1752600"/>
          </a:xfrm>
        </p:spPr>
        <p:txBody>
          <a:bodyPr>
            <a:normAutofit fontScale="77500" lnSpcReduction="20000"/>
          </a:bodyPr>
          <a:lstStyle/>
          <a:p>
            <a:r>
              <a:rPr lang="en-US" sz="8800" dirty="0">
                <a:solidFill>
                  <a:srgbClr val="E9B729"/>
                </a:solidFill>
                <a:latin typeface="Cooper Black" pitchFamily="18" charset="0"/>
              </a:rPr>
              <a:t>CLASS OF 2024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10700" dirty="0">
                <a:latin typeface="Cooper Black" pitchFamily="18" charset="0"/>
              </a:rPr>
              <a:t>Senior Year</a:t>
            </a:r>
            <a:r>
              <a:rPr lang="en-US" dirty="0"/>
              <a:t> </a:t>
            </a:r>
          </a:p>
        </p:txBody>
      </p:sp>
      <p:pic>
        <p:nvPicPr>
          <p:cNvPr id="8" name="Picture 7" descr="A logo of a tiger&#10;&#10;Description automatically generated">
            <a:extLst>
              <a:ext uri="{FF2B5EF4-FFF2-40B4-BE49-F238E27FC236}">
                <a16:creationId xmlns:a16="http://schemas.microsoft.com/office/drawing/2014/main" id="{ADF17D22-3870-5BDF-C0EA-BF7C73474D5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3271529" y="402886"/>
            <a:ext cx="2757796" cy="1574242"/>
          </a:xfrm>
          <a:prstGeom prst="rect">
            <a:avLst/>
          </a:prstGeom>
        </p:spPr>
      </p:pic>
    </p:spTree>
  </p:cSld>
  <p:clrMapOvr>
    <a:masterClrMapping/>
  </p:clrMapOvr>
  <p:transition spd="slow">
    <p:pull dir="d"/>
    <p:sndAc>
      <p:stSnd>
        <p:snd r:embed="rId2" name="applause.wav"/>
      </p:stSnd>
    </p:sndAc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457200" y="3733800"/>
            <a:ext cx="8305800" cy="1143000"/>
          </a:xfrm>
        </p:spPr>
        <p:txBody>
          <a:bodyPr/>
          <a:lstStyle/>
          <a:p>
            <a:r>
              <a:rPr lang="en-US" sz="2800" dirty="0">
                <a:latin typeface="Arial Narrow" pitchFamily="34" charset="0"/>
              </a:rPr>
              <a:t>Please contact Mrs. Bisaillon or Ms. Marcukaitis throughout the school year.</a:t>
            </a:r>
          </a:p>
          <a:p>
            <a:r>
              <a:rPr lang="en-US" sz="2800" dirty="0">
                <a:solidFill>
                  <a:srgbClr val="002060"/>
                </a:solidFill>
                <a:latin typeface="Arial Narrow" pitchFamily="34" charset="0"/>
              </a:rPr>
              <a:t>bisaillond@hcusd2.org</a:t>
            </a:r>
            <a:r>
              <a:rPr lang="en-US" sz="2800" dirty="0">
                <a:latin typeface="Arial Narrow" pitchFamily="34" charset="0"/>
              </a:rPr>
              <a:t> or </a:t>
            </a:r>
            <a:r>
              <a:rPr lang="en-US" sz="2800" dirty="0">
                <a:solidFill>
                  <a:srgbClr val="002060"/>
                </a:solidFill>
                <a:latin typeface="Arial Narrow" pitchFamily="34" charset="0"/>
              </a:rPr>
              <a:t>marcukaitism@hcusd2.org</a:t>
            </a:r>
            <a:r>
              <a:rPr lang="en-US" sz="2800" dirty="0">
                <a:latin typeface="Arial Narrow" pitchFamily="34" charset="0"/>
              </a:rPr>
              <a:t> </a:t>
            </a:r>
          </a:p>
          <a:p>
            <a:r>
              <a:rPr lang="en-US" sz="2800" dirty="0">
                <a:latin typeface="Arial Narrow" pitchFamily="34" charset="0"/>
              </a:rPr>
              <a:t>(815) 426-2103 ext.6812 or ext.6813 </a:t>
            </a: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9600" dirty="0">
                <a:solidFill>
                  <a:srgbClr val="E9B729"/>
                </a:solidFill>
              </a:rPr>
              <a:t>QUESTIONS?</a:t>
            </a:r>
          </a:p>
        </p:txBody>
      </p:sp>
    </p:spTree>
  </p:cSld>
  <p:clrMapOvr>
    <a:masterClrMapping/>
  </p:clrMapOvr>
  <p:transition spd="slow">
    <p:pull dir="d"/>
    <p:sndAc>
      <p:stSnd>
        <p:snd r:embed="rId2" name="applause.wav"/>
      </p:stSnd>
    </p:sndAc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8E1E23A-E155-AE65-1E01-64D8D9C182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F904F79-6351-C69E-BE66-6C1338FDA4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600" dirty="0">
                <a:solidFill>
                  <a:srgbClr val="E9B729"/>
                </a:solidFill>
              </a:rPr>
              <a:t>NOTES</a:t>
            </a:r>
          </a:p>
        </p:txBody>
      </p:sp>
    </p:spTree>
    <p:extLst>
      <p:ext uri="{BB962C8B-B14F-4D97-AF65-F5344CB8AC3E}">
        <p14:creationId xmlns:p14="http://schemas.microsoft.com/office/powerpoint/2010/main" val="898635517"/>
      </p:ext>
    </p:extLst>
  </p:cSld>
  <p:clrMapOvr>
    <a:masterClrMapping/>
  </p:clrMapOvr>
  <p:transition spd="slow">
    <p:pull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86572036"/>
              </p:ext>
            </p:extLst>
          </p:nvPr>
        </p:nvGraphicFramePr>
        <p:xfrm>
          <a:off x="381000" y="1066800"/>
          <a:ext cx="8229600" cy="9875520"/>
        </p:xfrm>
        <a:graphic>
          <a:graphicData uri="http://schemas.openxmlformats.org/drawingml/2006/table">
            <a:tbl>
              <a:tblPr firstRow="1" bandRow="1">
                <a:tableStyleId>{306799F8-075E-4A3A-A7F6-7FBC6576F1A4}</a:tableStyleId>
              </a:tblPr>
              <a:tblGrid>
                <a:gridCol w="1066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62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87552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solidFill>
                            <a:schemeClr val="bg1">
                              <a:lumMod val="75000"/>
                              <a:lumOff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aiandra GD" pitchFamily="34" charset="0"/>
                        </a:rPr>
                        <a:t>S</a:t>
                      </a:r>
                    </a:p>
                    <a:p>
                      <a:pPr algn="ctr"/>
                      <a:r>
                        <a:rPr lang="en-US" sz="3600" dirty="0">
                          <a:solidFill>
                            <a:schemeClr val="bg1">
                              <a:lumMod val="75000"/>
                              <a:lumOff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aiandra GD" pitchFamily="34" charset="0"/>
                        </a:rPr>
                        <a:t>E</a:t>
                      </a:r>
                    </a:p>
                    <a:p>
                      <a:pPr algn="ctr"/>
                      <a:r>
                        <a:rPr lang="en-US" sz="3600" dirty="0">
                          <a:solidFill>
                            <a:schemeClr val="bg1">
                              <a:lumMod val="75000"/>
                              <a:lumOff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aiandra GD" pitchFamily="34" charset="0"/>
                        </a:rPr>
                        <a:t>P</a:t>
                      </a:r>
                    </a:p>
                    <a:p>
                      <a:pPr algn="ctr"/>
                      <a:r>
                        <a:rPr lang="en-US" sz="3600" dirty="0">
                          <a:solidFill>
                            <a:schemeClr val="bg1">
                              <a:lumMod val="75000"/>
                              <a:lumOff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aiandra GD" pitchFamily="34" charset="0"/>
                        </a:rPr>
                        <a:t>T</a:t>
                      </a:r>
                    </a:p>
                    <a:p>
                      <a:pPr algn="ctr"/>
                      <a:r>
                        <a:rPr lang="en-US" sz="3600" dirty="0">
                          <a:solidFill>
                            <a:schemeClr val="bg1">
                              <a:lumMod val="75000"/>
                              <a:lumOff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aiandra GD" pitchFamily="34" charset="0"/>
                        </a:rPr>
                        <a:t>E</a:t>
                      </a:r>
                    </a:p>
                    <a:p>
                      <a:pPr algn="ctr"/>
                      <a:r>
                        <a:rPr lang="en-US" sz="3600" dirty="0">
                          <a:solidFill>
                            <a:schemeClr val="bg1">
                              <a:lumMod val="75000"/>
                              <a:lumOff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aiandra GD" pitchFamily="34" charset="0"/>
                        </a:rPr>
                        <a:t>M</a:t>
                      </a:r>
                    </a:p>
                    <a:p>
                      <a:pPr algn="ctr"/>
                      <a:r>
                        <a:rPr lang="en-US" sz="3600" dirty="0">
                          <a:solidFill>
                            <a:schemeClr val="bg1">
                              <a:lumMod val="75000"/>
                              <a:lumOff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aiandra GD" pitchFamily="34" charset="0"/>
                        </a:rPr>
                        <a:t>B</a:t>
                      </a:r>
                    </a:p>
                    <a:p>
                      <a:pPr algn="ctr"/>
                      <a:r>
                        <a:rPr lang="en-US" sz="3600" dirty="0">
                          <a:solidFill>
                            <a:schemeClr val="bg1">
                              <a:lumMod val="75000"/>
                              <a:lumOff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aiandra GD" pitchFamily="34" charset="0"/>
                        </a:rPr>
                        <a:t>E</a:t>
                      </a:r>
                    </a:p>
                    <a:p>
                      <a:pPr algn="ctr"/>
                      <a:r>
                        <a:rPr lang="en-US" sz="3600" dirty="0">
                          <a:solidFill>
                            <a:schemeClr val="bg1">
                              <a:lumMod val="75000"/>
                              <a:lumOff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aiandra GD" pitchFamily="34" charset="0"/>
                        </a:rPr>
                        <a:t>R</a:t>
                      </a:r>
                    </a:p>
                    <a:p>
                      <a:pPr algn="ctr"/>
                      <a:endParaRPr lang="en-US" sz="280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aiandra G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aseline="0" dirty="0">
                          <a:solidFill>
                            <a:schemeClr val="bg1">
                              <a:lumMod val="75000"/>
                              <a:lumOff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aiandra GD" pitchFamily="34" charset="0"/>
                        </a:rPr>
                        <a:t>What are your plans after graduation:</a:t>
                      </a:r>
                    </a:p>
                    <a:p>
                      <a:pPr marL="571500" indent="-571500">
                        <a:buFont typeface="Arial" panose="020B0604020202020204" pitchFamily="34" charset="0"/>
                        <a:buChar char="•"/>
                      </a:pPr>
                      <a:endParaRPr lang="en-US" sz="2400" u="sng" baseline="0" dirty="0">
                        <a:solidFill>
                          <a:schemeClr val="bg1">
                            <a:lumMod val="75000"/>
                            <a:lumOff val="2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aiandra GD" pitchFamily="34" charset="0"/>
                      </a:endParaRPr>
                    </a:p>
                    <a:p>
                      <a:pPr marL="571500" indent="-571500">
                        <a:buFont typeface="Arial" panose="020B0604020202020204" pitchFamily="34" charset="0"/>
                        <a:buChar char="•"/>
                      </a:pPr>
                      <a:r>
                        <a:rPr lang="en-US" sz="2400" u="sng" baseline="0" dirty="0">
                          <a:solidFill>
                            <a:schemeClr val="bg1">
                              <a:lumMod val="75000"/>
                              <a:lumOff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aiandra GD" pitchFamily="34" charset="0"/>
                        </a:rPr>
                        <a:t>College – 2 year or 4 year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2400" baseline="0" dirty="0">
                          <a:solidFill>
                            <a:schemeClr val="bg1">
                              <a:lumMod val="75000"/>
                              <a:lumOff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aiandra GD" pitchFamily="34" charset="0"/>
                        </a:rPr>
                        <a:t>What schools will you apply to? 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2400" baseline="0" dirty="0">
                          <a:solidFill>
                            <a:schemeClr val="bg1">
                              <a:lumMod val="75000"/>
                              <a:lumOff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aiandra GD" pitchFamily="34" charset="0"/>
                        </a:rPr>
                        <a:t>Do you have a plan to visit campus?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2400" baseline="0" dirty="0">
                          <a:solidFill>
                            <a:schemeClr val="bg1">
                              <a:lumMod val="75000"/>
                              <a:lumOff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aiandra GD" pitchFamily="34" charset="0"/>
                        </a:rPr>
                        <a:t>Have you explored the college webpage?</a:t>
                      </a:r>
                    </a:p>
                    <a:p>
                      <a:pPr marL="0" indent="0">
                        <a:buFontTx/>
                        <a:buNone/>
                      </a:pPr>
                      <a:endParaRPr lang="en-US" sz="2400" baseline="0" dirty="0">
                        <a:solidFill>
                          <a:schemeClr val="bg1">
                            <a:lumMod val="75000"/>
                            <a:lumOff val="2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aiandra GD" pitchFamily="34" charset="0"/>
                      </a:endParaRPr>
                    </a:p>
                    <a:p>
                      <a:pPr marL="571500" indent="-571500">
                        <a:buFont typeface="Arial" panose="020B0604020202020204" pitchFamily="34" charset="0"/>
                        <a:buChar char="•"/>
                      </a:pPr>
                      <a:r>
                        <a:rPr lang="en-US" sz="2400" u="sng" baseline="0" dirty="0">
                          <a:solidFill>
                            <a:schemeClr val="bg1">
                              <a:lumMod val="75000"/>
                              <a:lumOff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aiandra GD" pitchFamily="34" charset="0"/>
                        </a:rPr>
                        <a:t>Direct Employment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2400" baseline="0" dirty="0">
                          <a:solidFill>
                            <a:schemeClr val="bg1">
                              <a:lumMod val="75000"/>
                              <a:lumOff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aiandra GD" pitchFamily="34" charset="0"/>
                        </a:rPr>
                        <a:t>Are you already working?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2400" baseline="0" dirty="0">
                          <a:solidFill>
                            <a:schemeClr val="bg1">
                              <a:lumMod val="75000"/>
                              <a:lumOff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aiandra GD" pitchFamily="34" charset="0"/>
                        </a:rPr>
                        <a:t>Do you plan on joining a Union? 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2400" baseline="0" dirty="0">
                        <a:solidFill>
                          <a:schemeClr val="bg1">
                            <a:lumMod val="75000"/>
                            <a:lumOff val="2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aiandra GD" pitchFamily="34" charset="0"/>
                      </a:endParaRPr>
                    </a:p>
                    <a:p>
                      <a:pPr marL="571500" indent="-571500">
                        <a:buFont typeface="Arial" panose="020B0604020202020204" pitchFamily="34" charset="0"/>
                        <a:buChar char="•"/>
                      </a:pPr>
                      <a:r>
                        <a:rPr lang="en-US" sz="2400" u="sng" baseline="0" dirty="0">
                          <a:solidFill>
                            <a:schemeClr val="bg1">
                              <a:lumMod val="75000"/>
                              <a:lumOff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aiandra GD" pitchFamily="34" charset="0"/>
                        </a:rPr>
                        <a:t>Military Service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2400" baseline="0" dirty="0">
                          <a:solidFill>
                            <a:schemeClr val="bg1">
                              <a:lumMod val="75000"/>
                              <a:lumOff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aiandra GD" pitchFamily="34" charset="0"/>
                        </a:rPr>
                        <a:t>Do you know what branch you will serve?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2400" baseline="0" dirty="0">
                          <a:solidFill>
                            <a:schemeClr val="bg1">
                              <a:lumMod val="75000"/>
                              <a:lumOff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aiandra GD" pitchFamily="34" charset="0"/>
                        </a:rPr>
                        <a:t>Have you met with a recruiter?</a:t>
                      </a:r>
                      <a:endParaRPr lang="en-US" sz="3200" baseline="0" dirty="0">
                        <a:solidFill>
                          <a:schemeClr val="bg1">
                            <a:lumMod val="75000"/>
                            <a:lumOff val="2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aiandra GD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>
                <a:solidFill>
                  <a:srgbClr val="E9B72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oper Black" pitchFamily="18" charset="0"/>
              </a:rPr>
              <a:t>TIMELINE</a:t>
            </a:r>
          </a:p>
        </p:txBody>
      </p:sp>
    </p:spTree>
  </p:cSld>
  <p:clrMapOvr>
    <a:masterClrMapping/>
  </p:clrMapOvr>
  <p:transition spd="slow">
    <p:pull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93447672"/>
              </p:ext>
            </p:extLst>
          </p:nvPr>
        </p:nvGraphicFramePr>
        <p:xfrm>
          <a:off x="457200" y="1143000"/>
          <a:ext cx="8229600" cy="6553200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2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096000">
                <a:tc>
                  <a:txBody>
                    <a:bodyPr/>
                    <a:lstStyle/>
                    <a:p>
                      <a:pPr algn="ctr"/>
                      <a:r>
                        <a:rPr lang="en-US" sz="4800" dirty="0">
                          <a:solidFill>
                            <a:srgbClr val="996633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hiller" pitchFamily="82" charset="0"/>
                        </a:rPr>
                        <a:t>O</a:t>
                      </a:r>
                    </a:p>
                    <a:p>
                      <a:pPr algn="ctr"/>
                      <a:r>
                        <a:rPr lang="en-US" sz="4800" dirty="0">
                          <a:solidFill>
                            <a:srgbClr val="996633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hiller" pitchFamily="82" charset="0"/>
                        </a:rPr>
                        <a:t>C</a:t>
                      </a:r>
                    </a:p>
                    <a:p>
                      <a:pPr algn="ctr"/>
                      <a:r>
                        <a:rPr lang="en-US" sz="4800" dirty="0">
                          <a:solidFill>
                            <a:srgbClr val="996633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hiller" pitchFamily="82" charset="0"/>
                        </a:rPr>
                        <a:t>T</a:t>
                      </a:r>
                    </a:p>
                    <a:p>
                      <a:pPr algn="ctr"/>
                      <a:r>
                        <a:rPr lang="en-US" sz="4800" dirty="0">
                          <a:solidFill>
                            <a:srgbClr val="996633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hiller" pitchFamily="82" charset="0"/>
                        </a:rPr>
                        <a:t>O</a:t>
                      </a:r>
                    </a:p>
                    <a:p>
                      <a:pPr algn="ctr"/>
                      <a:r>
                        <a:rPr lang="en-US" sz="4800" dirty="0">
                          <a:solidFill>
                            <a:srgbClr val="996633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hiller" pitchFamily="82" charset="0"/>
                        </a:rPr>
                        <a:t>B</a:t>
                      </a:r>
                    </a:p>
                    <a:p>
                      <a:pPr algn="ctr"/>
                      <a:r>
                        <a:rPr lang="en-US" sz="4800" dirty="0">
                          <a:solidFill>
                            <a:srgbClr val="996633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hiller" pitchFamily="82" charset="0"/>
                        </a:rPr>
                        <a:t>E</a:t>
                      </a:r>
                    </a:p>
                    <a:p>
                      <a:pPr algn="ctr"/>
                      <a:r>
                        <a:rPr lang="en-US" sz="4800" dirty="0">
                          <a:solidFill>
                            <a:srgbClr val="996633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hiller" pitchFamily="82" charset="0"/>
                        </a:rPr>
                        <a:t>R</a:t>
                      </a:r>
                    </a:p>
                    <a:p>
                      <a:pPr algn="ctr"/>
                      <a:endParaRPr lang="en-US" sz="4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aiandra G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Clr>
                          <a:srgbClr val="996633"/>
                        </a:buClr>
                        <a:buFont typeface="Wingdings" pitchFamily="2" charset="2"/>
                        <a:buNone/>
                      </a:pPr>
                      <a:endParaRPr lang="en-US" sz="3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aiandra GD" pitchFamily="34" charset="0"/>
                      </a:endParaRPr>
                    </a:p>
                    <a:p>
                      <a:pPr>
                        <a:buClr>
                          <a:srgbClr val="996633"/>
                        </a:buClr>
                        <a:buFont typeface="Wingdings" pitchFamily="2" charset="2"/>
                        <a:buChar char="ü"/>
                      </a:pPr>
                      <a:r>
                        <a:rPr lang="en-US" sz="32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aiandra GD" pitchFamily="34" charset="0"/>
                        </a:rPr>
                        <a:t>Apply to College(s)</a:t>
                      </a:r>
                    </a:p>
                    <a:p>
                      <a:pPr>
                        <a:buClr>
                          <a:srgbClr val="996633"/>
                        </a:buClr>
                        <a:buFont typeface="Wingdings" pitchFamily="2" charset="2"/>
                        <a:buChar char="ü"/>
                      </a:pPr>
                      <a:r>
                        <a:rPr lang="en-US" sz="32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aiandra GD" pitchFamily="34" charset="0"/>
                        </a:rPr>
                        <a:t>See your School Counselor with questions</a:t>
                      </a:r>
                      <a:endParaRPr lang="en-US" sz="3200" b="1" baseline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aiandra GD" pitchFamily="34" charset="0"/>
                      </a:endParaRPr>
                    </a:p>
                    <a:p>
                      <a:pPr>
                        <a:buClr>
                          <a:srgbClr val="996633"/>
                        </a:buClr>
                        <a:buFont typeface="Wingdings" pitchFamily="2" charset="2"/>
                        <a:buChar char="ü"/>
                      </a:pPr>
                      <a:r>
                        <a:rPr lang="en-US" sz="3200" b="1" baseline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aiandra GD" pitchFamily="34" charset="0"/>
                        </a:rPr>
                        <a:t>Schedule college visits – Seniors are allowed 2 college days (forms in guidance office)</a:t>
                      </a:r>
                    </a:p>
                    <a:p>
                      <a:pPr algn="ctr">
                        <a:buFont typeface="Arial" pitchFamily="34" charset="0"/>
                        <a:buNone/>
                      </a:pPr>
                      <a:endParaRPr lang="en-US" sz="3200" baseline="0" dirty="0">
                        <a:solidFill>
                          <a:schemeClr val="bg1">
                            <a:lumMod val="75000"/>
                            <a:lumOff val="2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aiandra GD" pitchFamily="34" charset="0"/>
                      </a:endParaRPr>
                    </a:p>
                    <a:p>
                      <a:pPr algn="ctr">
                        <a:buFont typeface="Arial" pitchFamily="34" charset="0"/>
                        <a:buNone/>
                      </a:pPr>
                      <a:r>
                        <a:rPr lang="en-US" sz="3200" baseline="0" dirty="0">
                          <a:solidFill>
                            <a:schemeClr val="bg1">
                              <a:lumMod val="75000"/>
                              <a:lumOff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aiandra GD" pitchFamily="34" charset="0"/>
                        </a:rPr>
                        <a:t>PAY ATTENTION TO DEADLINES – </a:t>
                      </a:r>
                    </a:p>
                    <a:p>
                      <a:pPr algn="ctr">
                        <a:buFont typeface="Arial" pitchFamily="34" charset="0"/>
                        <a:buNone/>
                      </a:pPr>
                      <a:r>
                        <a:rPr lang="en-US" sz="3200" baseline="0" dirty="0">
                          <a:solidFill>
                            <a:schemeClr val="bg1">
                              <a:lumMod val="75000"/>
                              <a:lumOff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aiandra GD" pitchFamily="34" charset="0"/>
                        </a:rPr>
                        <a:t>GET APPLICATIONS DONE BEOFRE TRICK OR TREATING </a:t>
                      </a:r>
                      <a:r>
                        <a:rPr lang="en-US" sz="3200" baseline="0" dirty="0">
                          <a:solidFill>
                            <a:schemeClr val="bg1">
                              <a:lumMod val="75000"/>
                              <a:lumOff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aiandra GD" pitchFamily="34" charset="0"/>
                          <a:sym typeface="Wingdings" panose="05000000000000000000" pitchFamily="2" charset="2"/>
                        </a:rPr>
                        <a:t></a:t>
                      </a:r>
                      <a:endParaRPr lang="en-US" sz="3200" dirty="0">
                        <a:solidFill>
                          <a:schemeClr val="bg1">
                            <a:lumMod val="75000"/>
                            <a:lumOff val="2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aiandra GD" pitchFamily="34" charset="0"/>
                      </a:endParaRPr>
                    </a:p>
                    <a:p>
                      <a:pPr>
                        <a:buFont typeface="Arial" pitchFamily="34" charset="0"/>
                        <a:buNone/>
                      </a:pPr>
                      <a:endParaRPr lang="en-US" sz="3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aiandra GD" pitchFamily="34" charset="0"/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en-US" sz="36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aiandra GD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>
                <a:solidFill>
                  <a:srgbClr val="E9B72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oper Black" pitchFamily="18" charset="0"/>
              </a:rPr>
              <a:t>TIMELINE</a:t>
            </a:r>
            <a:endParaRPr lang="en-US" sz="7200" dirty="0"/>
          </a:p>
        </p:txBody>
      </p:sp>
    </p:spTree>
  </p:cSld>
  <p:clrMapOvr>
    <a:masterClrMapping/>
  </p:clrMapOvr>
  <p:transition spd="slow">
    <p:pull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 2" pitchFamily="18" charset="2"/>
              <a:buChar char=""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DEADLINES! Most priority deadlines are in November</a:t>
            </a:r>
          </a:p>
          <a:p>
            <a:pPr>
              <a:buFont typeface="Wingdings 2" pitchFamily="18" charset="2"/>
              <a:buChar char=""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Get supporting documents submitted to your schools (transcripts, SAT/ACT scores, recommendations.)</a:t>
            </a:r>
          </a:p>
          <a:p>
            <a:pPr>
              <a:buFont typeface="Wingdings 2" pitchFamily="18" charset="2"/>
              <a:buChar char=""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Make any necessary college visits (interviews, auditions)</a:t>
            </a:r>
          </a:p>
          <a:p>
            <a:pPr>
              <a:buFont typeface="Wingdings 2" pitchFamily="18" charset="2"/>
              <a:buChar char=""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Stay on track of Senior year first semester grades! Use the resources HHS has in place to help you succeed.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>
                <a:solidFill>
                  <a:srgbClr val="E9B72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oper Black" pitchFamily="18" charset="0"/>
              </a:rPr>
              <a:t>TIMELINE  -  NOVEMBER</a:t>
            </a:r>
            <a:endParaRPr lang="en-US" sz="4800" dirty="0"/>
          </a:p>
        </p:txBody>
      </p:sp>
    </p:spTree>
  </p:cSld>
  <p:clrMapOvr>
    <a:masterClrMapping/>
  </p:clrMapOvr>
  <p:transition spd="slow">
    <p:pull dir="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80955691"/>
              </p:ext>
            </p:extLst>
          </p:nvPr>
        </p:nvGraphicFramePr>
        <p:xfrm>
          <a:off x="457200" y="228600"/>
          <a:ext cx="8229600" cy="5913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5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43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4400" dirty="0">
                          <a:solidFill>
                            <a:srgbClr val="FF0000"/>
                          </a:solidFill>
                        </a:rPr>
                        <a:t>D</a:t>
                      </a:r>
                    </a:p>
                    <a:p>
                      <a:r>
                        <a:rPr lang="en-US" sz="4400" dirty="0">
                          <a:solidFill>
                            <a:srgbClr val="00B050"/>
                          </a:solidFill>
                        </a:rPr>
                        <a:t>E</a:t>
                      </a:r>
                    </a:p>
                    <a:p>
                      <a:r>
                        <a:rPr lang="en-US" sz="4400" dirty="0">
                          <a:solidFill>
                            <a:srgbClr val="FF0000"/>
                          </a:solidFill>
                        </a:rPr>
                        <a:t>C</a:t>
                      </a:r>
                    </a:p>
                    <a:p>
                      <a:r>
                        <a:rPr lang="en-US" sz="4400" dirty="0">
                          <a:solidFill>
                            <a:srgbClr val="00B050"/>
                          </a:solidFill>
                        </a:rPr>
                        <a:t>E</a:t>
                      </a:r>
                    </a:p>
                    <a:p>
                      <a:r>
                        <a:rPr lang="en-US" sz="4400" dirty="0">
                          <a:solidFill>
                            <a:srgbClr val="FF0000"/>
                          </a:solidFill>
                        </a:rPr>
                        <a:t>M</a:t>
                      </a:r>
                    </a:p>
                    <a:p>
                      <a:r>
                        <a:rPr lang="en-US" sz="4400" dirty="0">
                          <a:solidFill>
                            <a:srgbClr val="00B050"/>
                          </a:solidFill>
                        </a:rPr>
                        <a:t>B</a:t>
                      </a:r>
                    </a:p>
                    <a:p>
                      <a:r>
                        <a:rPr lang="en-US" sz="4400" dirty="0">
                          <a:solidFill>
                            <a:srgbClr val="FF0000"/>
                          </a:solidFill>
                        </a:rPr>
                        <a:t>E</a:t>
                      </a:r>
                    </a:p>
                    <a:p>
                      <a:r>
                        <a:rPr lang="en-US" sz="4400" dirty="0">
                          <a:solidFill>
                            <a:srgbClr val="00B050"/>
                          </a:solidFill>
                        </a:rPr>
                        <a:t>R</a:t>
                      </a:r>
                    </a:p>
                    <a:p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Clr>
                          <a:srgbClr val="00B050"/>
                        </a:buClr>
                        <a:buFont typeface="Wingdings" pitchFamily="2" charset="2"/>
                        <a:buChar char="v"/>
                      </a:pPr>
                      <a:endParaRPr lang="en-US" sz="2800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Schoolbook" pitchFamily="18" charset="0"/>
                        <a:cs typeface="Tunga" pitchFamily="2"/>
                      </a:endParaRPr>
                    </a:p>
                    <a:p>
                      <a:pPr>
                        <a:buClr>
                          <a:srgbClr val="00B050"/>
                        </a:buClr>
                        <a:buFont typeface="Wingdings" pitchFamily="2" charset="2"/>
                        <a:buChar char="v"/>
                      </a:pPr>
                      <a:r>
                        <a:rPr lang="en-US" sz="2800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Schoolbook" pitchFamily="18" charset="0"/>
                          <a:cs typeface="Tunga" pitchFamily="2"/>
                        </a:rPr>
                        <a:t> Updated for 2023 - FAFSA – Financial Aid Application opens in December </a:t>
                      </a:r>
                    </a:p>
                    <a:p>
                      <a:pPr>
                        <a:buClr>
                          <a:srgbClr val="00B050"/>
                        </a:buClr>
                        <a:buFont typeface="Wingdings" pitchFamily="2" charset="2"/>
                        <a:buChar char="v"/>
                      </a:pPr>
                      <a:endParaRPr lang="en-US" sz="2800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Schoolbook" pitchFamily="18" charset="0"/>
                        <a:cs typeface="Tunga" pitchFamily="2"/>
                      </a:endParaRPr>
                    </a:p>
                    <a:p>
                      <a:pPr>
                        <a:buClr>
                          <a:srgbClr val="00B050"/>
                        </a:buClr>
                        <a:buFont typeface="Wingdings" pitchFamily="2" charset="2"/>
                        <a:buChar char="v"/>
                      </a:pPr>
                      <a:r>
                        <a:rPr lang="en-US" sz="2800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Schoolbook" pitchFamily="18" charset="0"/>
                          <a:cs typeface="Tunga" pitchFamily="2"/>
                        </a:rPr>
                        <a:t>Get FSA ID and attend a FAFSA workshop</a:t>
                      </a:r>
                    </a:p>
                    <a:p>
                      <a:pPr>
                        <a:buClr>
                          <a:srgbClr val="00B050"/>
                        </a:buClr>
                        <a:buFont typeface="Wingdings" pitchFamily="2" charset="2"/>
                        <a:buNone/>
                      </a:pPr>
                      <a:endParaRPr lang="en-US" sz="2800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Schoolbook" pitchFamily="18" charset="0"/>
                        <a:cs typeface="Tunga" pitchFamily="2"/>
                      </a:endParaRPr>
                    </a:p>
                    <a:p>
                      <a:pPr>
                        <a:buClr>
                          <a:srgbClr val="00B050"/>
                        </a:buClr>
                        <a:buFont typeface="Wingdings" pitchFamily="2" charset="2"/>
                        <a:buChar char="v"/>
                      </a:pPr>
                      <a:r>
                        <a:rPr lang="en-US" sz="2800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Schoolbook" pitchFamily="18" charset="0"/>
                          <a:cs typeface="Tunga" pitchFamily="2"/>
                        </a:rPr>
                        <a:t>Study</a:t>
                      </a:r>
                      <a:r>
                        <a:rPr lang="en-US" sz="2800" baseline="0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Schoolbook" pitchFamily="18" charset="0"/>
                          <a:cs typeface="Tunga" pitchFamily="2"/>
                        </a:rPr>
                        <a:t> for Final Exams</a:t>
                      </a:r>
                    </a:p>
                    <a:p>
                      <a:pPr>
                        <a:buClr>
                          <a:srgbClr val="00B050"/>
                        </a:buClr>
                        <a:buFont typeface="Wingdings" pitchFamily="2" charset="2"/>
                        <a:buChar char="v"/>
                      </a:pPr>
                      <a:endParaRPr lang="en-US" sz="2800" baseline="0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Schoolbook" pitchFamily="18" charset="0"/>
                        <a:cs typeface="Tunga" pitchFamily="2"/>
                      </a:endParaRPr>
                    </a:p>
                    <a:p>
                      <a:pPr>
                        <a:buClr>
                          <a:srgbClr val="00B050"/>
                        </a:buClr>
                        <a:buFont typeface="Wingdings" pitchFamily="2" charset="2"/>
                        <a:buChar char="v"/>
                      </a:pPr>
                      <a:r>
                        <a:rPr lang="en-US" sz="2800" baseline="0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Schoolbook" pitchFamily="18" charset="0"/>
                          <a:cs typeface="Tunga" pitchFamily="2"/>
                        </a:rPr>
                        <a:t>Request your Mid-year transcript to be sent to your college (if necessary) </a:t>
                      </a:r>
                    </a:p>
                    <a:p>
                      <a:pPr>
                        <a:buClr>
                          <a:srgbClr val="00B050"/>
                        </a:buClr>
                        <a:buFont typeface="Wingdings" pitchFamily="2" charset="2"/>
                        <a:buNone/>
                      </a:pPr>
                      <a:endParaRPr lang="en-US" sz="2800" baseline="0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Schoolbook" pitchFamily="18" charset="0"/>
                        <a:cs typeface="Tunga" pitchFamily="2"/>
                      </a:endParaRPr>
                    </a:p>
                    <a:p>
                      <a:pPr>
                        <a:buClr>
                          <a:srgbClr val="00B050"/>
                        </a:buClr>
                        <a:buFont typeface="Wingdings" pitchFamily="2" charset="2"/>
                        <a:buNone/>
                      </a:pPr>
                      <a:endParaRPr lang="en-US" sz="2800" baseline="0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>
                        <a:buFont typeface="Wingdings" pitchFamily="2" charset="2"/>
                        <a:buChar char="v"/>
                      </a:pP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>
    <p:pull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00600"/>
          </a:xfrm>
        </p:spPr>
        <p:txBody>
          <a:bodyPr>
            <a:normAutofit/>
          </a:bodyPr>
          <a:lstStyle/>
          <a:p>
            <a:pPr>
              <a:buClr>
                <a:schemeClr val="accent6">
                  <a:lumMod val="60000"/>
                  <a:lumOff val="40000"/>
                </a:schemeClr>
              </a:buClr>
              <a:buFont typeface="Wingdings 2" pitchFamily="18" charset="2"/>
              <a:buChar char=""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unga" pitchFamily="2"/>
              </a:rPr>
              <a:t>Begin the last semester of high school – STAY ON TRACK!</a:t>
            </a:r>
          </a:p>
          <a:p>
            <a:pPr>
              <a:buClr>
                <a:schemeClr val="accent6">
                  <a:lumMod val="60000"/>
                  <a:lumOff val="40000"/>
                </a:schemeClr>
              </a:buClr>
              <a:buFont typeface="Wingdings 2" pitchFamily="18" charset="2"/>
              <a:buChar char=""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unga" pitchFamily="2"/>
              </a:rPr>
              <a:t>Start locating local scholarships that are available to you.  Go to the guidance webpage to find local scholarship applications.</a:t>
            </a:r>
          </a:p>
          <a:p>
            <a:pPr>
              <a:buClr>
                <a:schemeClr val="accent6">
                  <a:lumMod val="60000"/>
                  <a:lumOff val="40000"/>
                </a:schemeClr>
              </a:buClr>
              <a:buFont typeface="Wingdings 2" pitchFamily="18" charset="2"/>
              <a:buChar char=""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Don’t forget to look for scholarships attached to your family’s clubs/organizations, churches, credit unions, banks, employers etc.  </a:t>
            </a:r>
          </a:p>
          <a:p>
            <a:pPr>
              <a:buClr>
                <a:schemeClr val="accent6">
                  <a:lumMod val="60000"/>
                  <a:lumOff val="40000"/>
                </a:schemeClr>
              </a:buClr>
              <a:buFont typeface="Wingdings 2" pitchFamily="18" charset="2"/>
              <a:buChar char=""/>
            </a:pP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unga" pitchFamily="2"/>
            </a:endParaRPr>
          </a:p>
          <a:p>
            <a:pPr>
              <a:buClr>
                <a:schemeClr val="accent6">
                  <a:lumMod val="60000"/>
                  <a:lumOff val="40000"/>
                </a:schemeClr>
              </a:buCl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762000"/>
            <a:ext cx="8229600" cy="12192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900" dirty="0">
                <a:solidFill>
                  <a:srgbClr val="00B0F0"/>
                </a:solidFill>
                <a:latin typeface="Footlight MT Light" pitchFamily="18" charset="0"/>
              </a:rPr>
              <a:t>JANUARY – Second Semester</a:t>
            </a:r>
            <a:br>
              <a:rPr lang="en-US" sz="6000" dirty="0">
                <a:solidFill>
                  <a:srgbClr val="00B0F0"/>
                </a:solidFill>
                <a:latin typeface="Footlight MT Light" pitchFamily="18" charset="0"/>
              </a:rPr>
            </a:br>
            <a:endParaRPr lang="en-US" sz="6000" dirty="0">
              <a:solidFill>
                <a:srgbClr val="00B0F0"/>
              </a:solidFill>
              <a:latin typeface="Footlight MT Light" pitchFamily="18" charset="0"/>
            </a:endParaRPr>
          </a:p>
        </p:txBody>
      </p:sp>
    </p:spTree>
  </p:cSld>
  <p:clrMapOvr>
    <a:masterClrMapping/>
  </p:clrMapOvr>
  <p:transition spd="slow">
    <p:pull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24218" y="1524000"/>
            <a:ext cx="8229600" cy="45720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2800" dirty="0">
                <a:solidFill>
                  <a:schemeClr val="bg1"/>
                </a:solidFill>
              </a:rPr>
              <a:t>Last chance college visits to help you decide (Spring Break?)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800" dirty="0">
                <a:solidFill>
                  <a:schemeClr val="bg1"/>
                </a:solidFill>
              </a:rPr>
              <a:t>If you’re ready to make the college decision, mail in housing application and deposit.  Notify all other schools to let them know you will not be attending.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en-US" sz="2800" dirty="0">
                <a:solidFill>
                  <a:schemeClr val="bg1"/>
                </a:solidFill>
              </a:rPr>
              <a:t>Continue working on Scholarship Applications. Keep track of DEADLINES!</a:t>
            </a:r>
          </a:p>
          <a:p>
            <a:pPr>
              <a:buFont typeface="Wingdings" panose="05000000000000000000" pitchFamily="2" charset="2"/>
              <a:buChar char="v"/>
            </a:pPr>
            <a:endParaRPr lang="en-US" sz="2000" b="1" dirty="0">
              <a:solidFill>
                <a:schemeClr val="bg1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600" dirty="0">
                <a:solidFill>
                  <a:srgbClr val="E9B729"/>
                </a:solidFill>
              </a:rPr>
              <a:t>February and March</a:t>
            </a:r>
          </a:p>
        </p:txBody>
      </p:sp>
    </p:spTree>
  </p:cSld>
  <p:clrMapOvr>
    <a:masterClrMapping/>
  </p:clrMapOvr>
  <p:transition spd="slow">
    <p:pull dir="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78112011"/>
              </p:ext>
            </p:extLst>
          </p:nvPr>
        </p:nvGraphicFramePr>
        <p:xfrm>
          <a:off x="457200" y="304800"/>
          <a:ext cx="8229600" cy="5669280"/>
        </p:xfrm>
        <a:graphic>
          <a:graphicData uri="http://schemas.openxmlformats.org/drawingml/2006/table">
            <a:tbl>
              <a:tblPr firstRow="1" bandRow="1">
                <a:tableStyleId>{306799F8-075E-4A3A-A7F6-7FBC6576F1A4}</a:tableStyleId>
              </a:tblPr>
              <a:tblGrid>
                <a:gridCol w="76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467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6600" dirty="0"/>
                        <a:t>A</a:t>
                      </a:r>
                    </a:p>
                    <a:p>
                      <a:pPr algn="ctr"/>
                      <a:r>
                        <a:rPr lang="en-US" sz="6600" dirty="0"/>
                        <a:t>P</a:t>
                      </a:r>
                    </a:p>
                    <a:p>
                      <a:pPr algn="ctr"/>
                      <a:r>
                        <a:rPr lang="en-US" sz="6600" dirty="0"/>
                        <a:t>R</a:t>
                      </a:r>
                    </a:p>
                    <a:p>
                      <a:pPr algn="ctr"/>
                      <a:r>
                        <a:rPr lang="en-US" sz="6600" dirty="0"/>
                        <a:t>I</a:t>
                      </a:r>
                    </a:p>
                    <a:p>
                      <a:pPr algn="ctr"/>
                      <a:r>
                        <a:rPr lang="en-US" sz="6600" dirty="0"/>
                        <a:t>L</a:t>
                      </a:r>
                    </a:p>
                    <a:p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Font typeface="Wingdings" pitchFamily="2" charset="2"/>
                        <a:buChar char="Ø"/>
                      </a:pPr>
                      <a:endParaRPr lang="en-US" sz="2500" b="0" baseline="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>
                        <a:lnSpc>
                          <a:spcPct val="100000"/>
                        </a:lnSpc>
                        <a:buFont typeface="Wingdings" pitchFamily="2" charset="2"/>
                        <a:buChar char="Ø"/>
                      </a:pPr>
                      <a:endParaRPr lang="en-US" sz="2500" b="0" baseline="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>
                        <a:lnSpc>
                          <a:spcPct val="100000"/>
                        </a:lnSpc>
                        <a:buFont typeface="Wingdings" pitchFamily="2" charset="2"/>
                        <a:buChar char="Ø"/>
                      </a:pPr>
                      <a:endParaRPr lang="en-US" sz="2500" b="0" baseline="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>
                        <a:lnSpc>
                          <a:spcPct val="100000"/>
                        </a:lnSpc>
                        <a:buFont typeface="Wingdings" pitchFamily="2" charset="2"/>
                        <a:buChar char="Ø"/>
                      </a:pPr>
                      <a:r>
                        <a:rPr lang="en-US" sz="2800" b="0" baseline="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Make the tough decision on your school choice (May 1</a:t>
                      </a:r>
                      <a:r>
                        <a:rPr lang="en-US" sz="2800" b="0" baseline="300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st</a:t>
                      </a:r>
                      <a:r>
                        <a:rPr lang="en-US" sz="2800" b="0" baseline="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is the official cut-off) Get housing information in ASAP so you can get the dorm you want!</a:t>
                      </a:r>
                    </a:p>
                    <a:p>
                      <a:pPr>
                        <a:lnSpc>
                          <a:spcPct val="100000"/>
                        </a:lnSpc>
                        <a:buFont typeface="Wingdings" pitchFamily="2" charset="2"/>
                        <a:buNone/>
                      </a:pPr>
                      <a:endParaRPr lang="en-US" sz="2800" b="0" baseline="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>
                        <a:lnSpc>
                          <a:spcPct val="100000"/>
                        </a:lnSpc>
                        <a:buFont typeface="Wingdings" pitchFamily="2" charset="2"/>
                        <a:buChar char="Ø"/>
                      </a:pPr>
                      <a:r>
                        <a:rPr lang="en-US" sz="2800" b="0" baseline="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Make an appointment to meet with your academic advisor and attend an orientation. </a:t>
                      </a:r>
                    </a:p>
                    <a:p>
                      <a:pPr>
                        <a:lnSpc>
                          <a:spcPct val="100000"/>
                        </a:lnSpc>
                        <a:buFont typeface="Wingdings" pitchFamily="2" charset="2"/>
                        <a:buChar char="Ø"/>
                      </a:pP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>
    <p:pull dir="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Tx/>
              <a:buFont typeface="Wingdings 2" pitchFamily="18" charset="2"/>
              <a:buChar char=""/>
            </a:pPr>
            <a:r>
              <a:rPr lang="en-US" dirty="0"/>
              <a:t>May 1</a:t>
            </a:r>
            <a:r>
              <a:rPr lang="en-US" baseline="30000" dirty="0"/>
              <a:t>st</a:t>
            </a:r>
            <a:r>
              <a:rPr lang="en-US" dirty="0"/>
              <a:t> – You MUST make the decision and let all schools involved know.</a:t>
            </a:r>
          </a:p>
          <a:p>
            <a:pPr>
              <a:buClrTx/>
              <a:buFont typeface="Wingdings 2" pitchFamily="18" charset="2"/>
              <a:buChar char=""/>
            </a:pPr>
            <a:r>
              <a:rPr lang="en-US" dirty="0"/>
              <a:t>Pedal to the Medal – work until the end so your grades and GPA are not affected.  </a:t>
            </a:r>
          </a:p>
          <a:p>
            <a:pPr>
              <a:buClrTx/>
              <a:buFont typeface="Wingdings 2" pitchFamily="18" charset="2"/>
              <a:buChar char=""/>
            </a:pPr>
            <a:r>
              <a:rPr lang="en-US" dirty="0"/>
              <a:t>Attend Graduation Practice and fill out your exit survey (Final Transcript Request)</a:t>
            </a:r>
          </a:p>
          <a:p>
            <a:pPr>
              <a:buClrTx/>
              <a:buFont typeface="Wingdings 2" pitchFamily="18" charset="2"/>
              <a:buChar char=""/>
            </a:pPr>
            <a:r>
              <a:rPr lang="en-US" dirty="0"/>
              <a:t>Request dual-credit transcript from KCC</a:t>
            </a:r>
          </a:p>
          <a:p>
            <a:pPr>
              <a:buClrTx/>
              <a:buFont typeface="Wingdings 2" pitchFamily="18" charset="2"/>
              <a:buChar char=""/>
            </a:pPr>
            <a:r>
              <a:rPr lang="en-US" dirty="0"/>
              <a:t>Send Thank you notes to scholarship donors and teachers who have helped you along the way.</a:t>
            </a:r>
          </a:p>
          <a:p>
            <a:pPr>
              <a:buClrTx/>
              <a:buFont typeface="Wingdings 2" pitchFamily="18" charset="2"/>
              <a:buChar char=""/>
            </a:pPr>
            <a:r>
              <a:rPr lang="en-US" dirty="0"/>
              <a:t>GRADUATE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E9B72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unga" pitchFamily="2"/>
              </a:rPr>
              <a:t>MAY – THE END - GRADUATION</a:t>
            </a:r>
          </a:p>
        </p:txBody>
      </p:sp>
    </p:spTree>
  </p:cSld>
  <p:clrMapOvr>
    <a:masterClrMapping/>
  </p:clrMapOvr>
  <p:transition spd="slow">
    <p:pull dir="d"/>
  </p:transition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7462</TotalTime>
  <Words>523</Words>
  <Application>Microsoft Office PowerPoint</Application>
  <PresentationFormat>On-screen Show (4:3)</PresentationFormat>
  <Paragraphs>94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2" baseType="lpstr">
      <vt:lpstr>Arial</vt:lpstr>
      <vt:lpstr>Arial Narrow</vt:lpstr>
      <vt:lpstr>Century Schoolbook</vt:lpstr>
      <vt:lpstr>Chiller</vt:lpstr>
      <vt:lpstr>Constantia</vt:lpstr>
      <vt:lpstr>Cooper Black</vt:lpstr>
      <vt:lpstr>Footlight MT Light</vt:lpstr>
      <vt:lpstr>Maiandra GD</vt:lpstr>
      <vt:lpstr>Wingdings</vt:lpstr>
      <vt:lpstr>Wingdings 2</vt:lpstr>
      <vt:lpstr>Paper</vt:lpstr>
      <vt:lpstr>Senior Year </vt:lpstr>
      <vt:lpstr>TIMELINE</vt:lpstr>
      <vt:lpstr>TIMELINE</vt:lpstr>
      <vt:lpstr>TIMELINE  -  NOVEMBER</vt:lpstr>
      <vt:lpstr>PowerPoint Presentation</vt:lpstr>
      <vt:lpstr>JANUARY – Second Semester </vt:lpstr>
      <vt:lpstr>February and March</vt:lpstr>
      <vt:lpstr>PowerPoint Presentation</vt:lpstr>
      <vt:lpstr>MAY – THE END - GRADUATION</vt:lpstr>
      <vt:lpstr>QUESTIONS?</vt:lpstr>
      <vt:lpstr>NOTES</vt:lpstr>
    </vt:vector>
  </TitlesOfParts>
  <Company>Herscher CUSD #2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</dc:title>
  <dc:creator>BisaillonD</dc:creator>
  <cp:lastModifiedBy>Bisaillon, Darthy</cp:lastModifiedBy>
  <cp:revision>39</cp:revision>
  <cp:lastPrinted>2023-10-03T13:41:06Z</cp:lastPrinted>
  <dcterms:created xsi:type="dcterms:W3CDTF">2011-09-01T18:12:10Z</dcterms:created>
  <dcterms:modified xsi:type="dcterms:W3CDTF">2023-10-03T13:41:53Z</dcterms:modified>
</cp:coreProperties>
</file>