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72" r:id="rId11"/>
    <p:sldId id="273" r:id="rId1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B729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3716" autoAdjust="0"/>
  </p:normalViewPr>
  <p:slideViewPr>
    <p:cSldViewPr>
      <p:cViewPr varScale="1">
        <p:scale>
          <a:sx n="67" d="100"/>
          <a:sy n="67" d="100"/>
        </p:scale>
        <p:origin x="7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17F18B-B5B9-4C5E-9919-85B10061209D}" type="datetimeFigureOut">
              <a:rPr lang="en-US" smtClean="0"/>
              <a:pPr/>
              <a:t>9/29/2023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F8E6EF2-E8D9-4517-BE01-3169CCFC40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 dir="d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n.wikipedia.org/wiki/Missouri_Tiger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2390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8800" dirty="0">
                <a:solidFill>
                  <a:srgbClr val="E9B729"/>
                </a:solidFill>
                <a:latin typeface="Cooper Black" pitchFamily="18" charset="0"/>
              </a:rPr>
              <a:t>CLASS OF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0700" dirty="0">
                <a:latin typeface="Cooper Black" pitchFamily="18" charset="0"/>
              </a:rPr>
              <a:t>Senior Year</a:t>
            </a:r>
            <a:r>
              <a:rPr lang="en-US" dirty="0"/>
              <a:t> </a:t>
            </a:r>
          </a:p>
        </p:txBody>
      </p:sp>
      <p:pic>
        <p:nvPicPr>
          <p:cNvPr id="8" name="Picture 7" descr="A logo of a tiger&#10;&#10;Description automatically generated">
            <a:extLst>
              <a:ext uri="{FF2B5EF4-FFF2-40B4-BE49-F238E27FC236}">
                <a16:creationId xmlns:a16="http://schemas.microsoft.com/office/drawing/2014/main" id="{ADF17D22-3870-5BDF-C0EA-BF7C73474D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71529" y="402886"/>
            <a:ext cx="2757796" cy="1574242"/>
          </a:xfrm>
          <a:prstGeom prst="rect">
            <a:avLst/>
          </a:prstGeom>
        </p:spPr>
      </p:pic>
    </p:spTree>
  </p:cSld>
  <p:clrMapOvr>
    <a:masterClrMapping/>
  </p:clrMapOvr>
  <p:transition spd="slow">
    <p:pull dir="d"/>
    <p:sndAc>
      <p:stSnd>
        <p:snd r:embed="rId2" name="applaus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8305800" cy="1143000"/>
          </a:xfrm>
        </p:spPr>
        <p:txBody>
          <a:bodyPr/>
          <a:lstStyle/>
          <a:p>
            <a:r>
              <a:rPr lang="en-US" sz="2800" dirty="0">
                <a:latin typeface="Arial Narrow" pitchFamily="34" charset="0"/>
              </a:rPr>
              <a:t>Please contact Mrs. Bisaillon or Ms. Marcukaitis throughout the school year.</a:t>
            </a:r>
          </a:p>
          <a:p>
            <a:r>
              <a:rPr lang="en-US" sz="2800" dirty="0">
                <a:solidFill>
                  <a:srgbClr val="002060"/>
                </a:solidFill>
                <a:latin typeface="Arial Narrow" pitchFamily="34" charset="0"/>
              </a:rPr>
              <a:t>bisaillond@hcusd2.org</a:t>
            </a:r>
            <a:r>
              <a:rPr lang="en-US" sz="2800" dirty="0">
                <a:latin typeface="Arial Narrow" pitchFamily="34" charset="0"/>
              </a:rPr>
              <a:t> or </a:t>
            </a:r>
            <a:r>
              <a:rPr lang="en-US" sz="2800" dirty="0">
                <a:solidFill>
                  <a:srgbClr val="002060"/>
                </a:solidFill>
                <a:latin typeface="Arial Narrow" pitchFamily="34" charset="0"/>
              </a:rPr>
              <a:t>marcukaitism@hcusd2.org</a:t>
            </a:r>
            <a:r>
              <a:rPr lang="en-US" sz="2800" dirty="0">
                <a:latin typeface="Arial Narrow" pitchFamily="34" charset="0"/>
              </a:rPr>
              <a:t> </a:t>
            </a:r>
          </a:p>
          <a:p>
            <a:r>
              <a:rPr lang="en-US" sz="2800" dirty="0">
                <a:latin typeface="Arial Narrow" pitchFamily="34" charset="0"/>
              </a:rPr>
              <a:t>(815) 426-2103 ext.6812 or ext.6813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>
                <a:solidFill>
                  <a:srgbClr val="E9B729"/>
                </a:solidFill>
              </a:rPr>
              <a:t>QUESTIONS?</a:t>
            </a:r>
          </a:p>
        </p:txBody>
      </p:sp>
    </p:spTree>
  </p:cSld>
  <p:clrMapOvr>
    <a:masterClrMapping/>
  </p:clrMapOvr>
  <p:transition spd="slow">
    <p:pull dir="d"/>
    <p:sndAc>
      <p:stSnd>
        <p:snd r:embed="rId2" name="applaus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E1E23A-E155-AE65-1E01-64D8D9C18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904F79-6351-C69E-BE66-6C1338FDA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rgbClr val="E9B729"/>
                </a:solidFill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898635517"/>
      </p:ext>
    </p:extLst>
  </p:cSld>
  <p:clrMapOvr>
    <a:masterClrMapping/>
  </p:clrMapOvr>
  <p:transition spd="slow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572036"/>
              </p:ext>
            </p:extLst>
          </p:nvPr>
        </p:nvGraphicFramePr>
        <p:xfrm>
          <a:off x="381000" y="1066800"/>
          <a:ext cx="8229600" cy="987552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552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S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E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P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T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E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M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B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E</a:t>
                      </a:r>
                    </a:p>
                    <a:p>
                      <a:pPr algn="ctr"/>
                      <a:r>
                        <a:rPr lang="en-US" sz="360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R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What are your plans after graduation: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US" sz="2400" u="sng" baseline="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2400" u="sng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College – 2 year or 4 year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What schools will you apply to?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Do you have a plan to visit campus?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Have you explored the college webpage?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2400" baseline="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2400" u="sng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Direct Employment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4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Are you already working?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4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Do you plan on joining a Union?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400" baseline="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2400" u="sng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Military Service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4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Do you know what branch you will serve?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4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Have you met with a recruiter?</a:t>
                      </a:r>
                      <a:endParaRPr lang="en-US" sz="3200" baseline="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E9B7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TIMELINE</a:t>
            </a:r>
          </a:p>
        </p:txBody>
      </p:sp>
    </p:spTree>
  </p:cSld>
  <p:clrMapOvr>
    <a:masterClrMapping/>
  </p:clrMapOvr>
  <p:transition spd="slow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447672"/>
              </p:ext>
            </p:extLst>
          </p:nvPr>
        </p:nvGraphicFramePr>
        <p:xfrm>
          <a:off x="457200" y="1143000"/>
          <a:ext cx="8229600" cy="6553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hiller" pitchFamily="82" charset="0"/>
                        </a:rPr>
                        <a:t>O</a:t>
                      </a:r>
                    </a:p>
                    <a:p>
                      <a:pPr algn="ctr"/>
                      <a:r>
                        <a:rPr lang="en-US" sz="4800" dirty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hiller" pitchFamily="82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sz="4800" dirty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hiller" pitchFamily="82" charset="0"/>
                        </a:rPr>
                        <a:t>T</a:t>
                      </a:r>
                    </a:p>
                    <a:p>
                      <a:pPr algn="ctr"/>
                      <a:r>
                        <a:rPr lang="en-US" sz="4800" dirty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hiller" pitchFamily="82" charset="0"/>
                        </a:rPr>
                        <a:t>O</a:t>
                      </a:r>
                    </a:p>
                    <a:p>
                      <a:pPr algn="ctr"/>
                      <a:r>
                        <a:rPr lang="en-US" sz="4800" dirty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hiller" pitchFamily="82" charset="0"/>
                        </a:rPr>
                        <a:t>B</a:t>
                      </a:r>
                    </a:p>
                    <a:p>
                      <a:pPr algn="ctr"/>
                      <a:r>
                        <a:rPr lang="en-US" sz="4800" dirty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hiller" pitchFamily="82" charset="0"/>
                        </a:rPr>
                        <a:t>E</a:t>
                      </a:r>
                    </a:p>
                    <a:p>
                      <a:pPr algn="ctr"/>
                      <a:r>
                        <a:rPr lang="en-US" sz="4800" dirty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hiller" pitchFamily="82" charset="0"/>
                        </a:rPr>
                        <a:t>R</a:t>
                      </a:r>
                    </a:p>
                    <a:p>
                      <a:pPr algn="ctr"/>
                      <a:endParaRPr lang="en-US" sz="4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rgbClr val="996633"/>
                        </a:buClr>
                        <a:buFont typeface="Wingdings" pitchFamily="2" charset="2"/>
                        <a:buNone/>
                      </a:pPr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>
                        <a:buClr>
                          <a:srgbClr val="996633"/>
                        </a:buClr>
                        <a:buFont typeface="Wingdings" pitchFamily="2" charset="2"/>
                        <a:buChar char="ü"/>
                      </a:pPr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Apply to College(s)</a:t>
                      </a:r>
                    </a:p>
                    <a:p>
                      <a:pPr>
                        <a:buClr>
                          <a:srgbClr val="996633"/>
                        </a:buClr>
                        <a:buFont typeface="Wingdings" pitchFamily="2" charset="2"/>
                        <a:buChar char="ü"/>
                      </a:pPr>
                      <a:r>
                        <a:rPr lang="en-US" sz="3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See your School Counselor with questions</a:t>
                      </a:r>
                      <a:endParaRPr lang="en-US" sz="3200" b="1" baseline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>
                        <a:buClr>
                          <a:srgbClr val="996633"/>
                        </a:buClr>
                        <a:buFont typeface="Wingdings" pitchFamily="2" charset="2"/>
                        <a:buChar char="ü"/>
                      </a:pPr>
                      <a:r>
                        <a:rPr lang="en-US" sz="32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Schedule college visits – Seniors are allowed 2 college days (forms in guidance office)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n-US" sz="3200" baseline="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32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PAY ATTENTION TO DEADLINES – 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32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</a:rPr>
                        <a:t>GET APPLICATIONS DONE BEOFRE TRICK OR TREATING </a:t>
                      </a:r>
                      <a:r>
                        <a:rPr lang="en-US" sz="3200" baseline="0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iandra GD" pitchFamily="34" charset="0"/>
                          <a:sym typeface="Wingdings" panose="05000000000000000000" pitchFamily="2" charset="2"/>
                        </a:rPr>
                        <a:t></a:t>
                      </a:r>
                      <a:endParaRPr lang="en-US" sz="3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3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E9B7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TIMELINE</a:t>
            </a:r>
            <a:endParaRPr lang="en-US" sz="7200" dirty="0"/>
          </a:p>
        </p:txBody>
      </p:sp>
    </p:spTree>
  </p:cSld>
  <p:clrMapOvr>
    <a:masterClrMapping/>
  </p:clrMapOvr>
  <p:transition spd="slow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18" charset="2"/>
              <a:buChar char="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DEADLINES! Most priority deadlines are in November</a:t>
            </a:r>
          </a:p>
          <a:p>
            <a:pPr>
              <a:buFont typeface="Wingdings 2" pitchFamily="18" charset="2"/>
              <a:buChar char="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supporting documents submitted to your schools (transcripts, SAT/ACT scores, recommendations.)</a:t>
            </a:r>
          </a:p>
          <a:p>
            <a:pPr>
              <a:buFont typeface="Wingdings 2" pitchFamily="18" charset="2"/>
              <a:buChar char="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any necessary college visits (interviews, auditions)</a:t>
            </a:r>
          </a:p>
          <a:p>
            <a:pPr>
              <a:buFont typeface="Wingdings 2" pitchFamily="18" charset="2"/>
              <a:buChar char="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Stay on track of Senior year first semester grades! Use the resources HHS has in place to help you succeed.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E9B7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TIMELINE  -  NOVEMBER</a:t>
            </a:r>
            <a:endParaRPr lang="en-US" sz="4800" dirty="0"/>
          </a:p>
        </p:txBody>
      </p:sp>
    </p:spTree>
  </p:cSld>
  <p:clrMapOvr>
    <a:masterClrMapping/>
  </p:clrMapOvr>
  <p:transition spd="slow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955691"/>
              </p:ext>
            </p:extLst>
          </p:nvPr>
        </p:nvGraphicFramePr>
        <p:xfrm>
          <a:off x="457200" y="228600"/>
          <a:ext cx="822960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4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r>
                        <a:rPr lang="en-US" sz="4400" dirty="0">
                          <a:solidFill>
                            <a:srgbClr val="00B050"/>
                          </a:solidFill>
                        </a:rPr>
                        <a:t>E</a:t>
                      </a:r>
                    </a:p>
                    <a:p>
                      <a:r>
                        <a:rPr lang="en-US" sz="44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  <a:p>
                      <a:r>
                        <a:rPr lang="en-US" sz="4400" dirty="0">
                          <a:solidFill>
                            <a:srgbClr val="00B050"/>
                          </a:solidFill>
                        </a:rPr>
                        <a:t>E</a:t>
                      </a:r>
                    </a:p>
                    <a:p>
                      <a:r>
                        <a:rPr lang="en-US" sz="4400" dirty="0">
                          <a:solidFill>
                            <a:srgbClr val="FF0000"/>
                          </a:solidFill>
                        </a:rPr>
                        <a:t>M</a:t>
                      </a:r>
                    </a:p>
                    <a:p>
                      <a:r>
                        <a:rPr lang="en-US" sz="4400" dirty="0">
                          <a:solidFill>
                            <a:srgbClr val="00B050"/>
                          </a:solidFill>
                        </a:rPr>
                        <a:t>B</a:t>
                      </a:r>
                    </a:p>
                    <a:p>
                      <a:r>
                        <a:rPr lang="en-US" sz="44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en-US" sz="44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Char char="v"/>
                      </a:pPr>
                      <a:endParaRPr lang="en-US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Schoolbook" pitchFamily="18" charset="0"/>
                        <a:cs typeface="Tunga" pitchFamily="2"/>
                      </a:endParaRP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Char char="v"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Schoolbook" pitchFamily="18" charset="0"/>
                          <a:cs typeface="Tunga" pitchFamily="2"/>
                        </a:rPr>
                        <a:t> Updated for 2023 - FAFSA – Financial Aid Application opens in December </a:t>
                      </a: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Char char="v"/>
                      </a:pPr>
                      <a:endParaRPr lang="en-US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Schoolbook" pitchFamily="18" charset="0"/>
                        <a:cs typeface="Tunga" pitchFamily="2"/>
                      </a:endParaRP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Char char="v"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Schoolbook" pitchFamily="18" charset="0"/>
                          <a:cs typeface="Tunga" pitchFamily="2"/>
                        </a:rPr>
                        <a:t>Get FSA ID and attend a FAFSA workshop</a:t>
                      </a: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None/>
                      </a:pPr>
                      <a:endParaRPr lang="en-US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Schoolbook" pitchFamily="18" charset="0"/>
                        <a:cs typeface="Tunga" pitchFamily="2"/>
                      </a:endParaRP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Char char="v"/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Schoolbook" pitchFamily="18" charset="0"/>
                          <a:cs typeface="Tunga" pitchFamily="2"/>
                        </a:rPr>
                        <a:t>Study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Schoolbook" pitchFamily="18" charset="0"/>
                          <a:cs typeface="Tunga" pitchFamily="2"/>
                        </a:rPr>
                        <a:t> for Final Exams</a:t>
                      </a: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Char char="v"/>
                      </a:pPr>
                      <a:endParaRPr lang="en-US" sz="2800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Schoolbook" pitchFamily="18" charset="0"/>
                        <a:cs typeface="Tunga" pitchFamily="2"/>
                      </a:endParaRP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Char char="v"/>
                      </a:pPr>
                      <a:r>
                        <a:rPr lang="en-US" sz="2800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Schoolbook" pitchFamily="18" charset="0"/>
                          <a:cs typeface="Tunga" pitchFamily="2"/>
                        </a:rPr>
                        <a:t>Request your Mid-year transcript to be sent to your college (if necessary) </a:t>
                      </a: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None/>
                      </a:pPr>
                      <a:endParaRPr lang="en-US" sz="2800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Schoolbook" pitchFamily="18" charset="0"/>
                        <a:cs typeface="Tunga" pitchFamily="2"/>
                      </a:endParaRPr>
                    </a:p>
                    <a:p>
                      <a:pPr>
                        <a:buClr>
                          <a:srgbClr val="00B050"/>
                        </a:buClr>
                        <a:buFont typeface="Wingdings" pitchFamily="2" charset="2"/>
                        <a:buNone/>
                      </a:pPr>
                      <a:endParaRPr lang="en-US" sz="2800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 2" pitchFamily="18" charset="2"/>
              <a:buChar char="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unga" pitchFamily="2"/>
              </a:rPr>
              <a:t>Begin the last semester of high school – STAY ON TRACK!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 2" pitchFamily="18" charset="2"/>
              <a:buChar char="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unga" pitchFamily="2"/>
              </a:rPr>
              <a:t>Start locating local scholarships that are available to you.  Go to the guidance webpage to find local scholarship applications.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 2" pitchFamily="18" charset="2"/>
              <a:buChar char="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forget to look for scholarships attached to your family’s clubs/organizations, churches, credit unions, banks, employers etc.  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Font typeface="Wingdings 2" pitchFamily="18" charset="2"/>
              <a:buChar char="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unga" pitchFamily="2"/>
            </a:endParaRP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00B0F0"/>
                </a:solidFill>
                <a:latin typeface="Footlight MT Light" pitchFamily="18" charset="0"/>
              </a:rPr>
              <a:t>JANUARY – Second Semester</a:t>
            </a:r>
            <a:br>
              <a:rPr lang="en-US" sz="6000" dirty="0">
                <a:solidFill>
                  <a:srgbClr val="00B0F0"/>
                </a:solidFill>
                <a:latin typeface="Footlight MT Light" pitchFamily="18" charset="0"/>
              </a:rPr>
            </a:br>
            <a:endParaRPr lang="en-US" sz="6000" dirty="0">
              <a:solidFill>
                <a:srgbClr val="00B0F0"/>
              </a:solidFill>
              <a:latin typeface="Footlight MT Light" pitchFamily="18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4218" y="1524000"/>
            <a:ext cx="822960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Last chance college visits to help you decide (Spring Break?)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If you’re ready to make the college decision, mail in housing application and deposit.  Notify all other schools to let them know you will not be attending.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chemeClr val="bg1"/>
                </a:solidFill>
              </a:rPr>
              <a:t>Continue working on Scholarship Applications. Keep track of DEADLINES!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rgbClr val="E9B729"/>
                </a:solidFill>
              </a:rPr>
              <a:t>February and March</a:t>
            </a:r>
          </a:p>
        </p:txBody>
      </p:sp>
    </p:spTree>
  </p:cSld>
  <p:clrMapOvr>
    <a:masterClrMapping/>
  </p:clrMapOvr>
  <p:transition spd="slow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112011"/>
              </p:ext>
            </p:extLst>
          </p:nvPr>
        </p:nvGraphicFramePr>
        <p:xfrm>
          <a:off x="457200" y="304800"/>
          <a:ext cx="8229600" cy="566928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/>
                        <a:t>A</a:t>
                      </a:r>
                    </a:p>
                    <a:p>
                      <a:pPr algn="ctr"/>
                      <a:r>
                        <a:rPr lang="en-US" sz="6600" dirty="0"/>
                        <a:t>P</a:t>
                      </a:r>
                    </a:p>
                    <a:p>
                      <a:pPr algn="ctr"/>
                      <a:r>
                        <a:rPr lang="en-US" sz="6600" dirty="0"/>
                        <a:t>R</a:t>
                      </a:r>
                    </a:p>
                    <a:p>
                      <a:pPr algn="ctr"/>
                      <a:r>
                        <a:rPr lang="en-US" sz="6600" dirty="0"/>
                        <a:t>I</a:t>
                      </a:r>
                    </a:p>
                    <a:p>
                      <a:pPr algn="ctr"/>
                      <a:r>
                        <a:rPr lang="en-US" sz="6600" dirty="0"/>
                        <a:t>L</a:t>
                      </a:r>
                    </a:p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endParaRPr lang="en-US" sz="2500" b="0" baseline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endParaRPr lang="en-US" sz="2500" b="0" baseline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endParaRPr lang="en-US" sz="2500" b="0" baseline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b="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Make the tough decision on your school choice (May 1</a:t>
                      </a:r>
                      <a:r>
                        <a:rPr lang="en-US" sz="2800" b="0" baseline="30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sz="2800" b="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is the official cut-off) Get housing information in ASAP so you can get the dorm you want!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lang="en-US" sz="2800" b="0" baseline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2800" b="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Make an appointment to meet with your academic advisor and attend an orientation. 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 2" pitchFamily="18" charset="2"/>
              <a:buChar char=""/>
            </a:pPr>
            <a:r>
              <a:rPr lang="en-US" dirty="0"/>
              <a:t>May 1</a:t>
            </a:r>
            <a:r>
              <a:rPr lang="en-US" baseline="30000" dirty="0"/>
              <a:t>st</a:t>
            </a:r>
            <a:r>
              <a:rPr lang="en-US" dirty="0"/>
              <a:t> – You MUST make the decision and let all schools involved know.</a:t>
            </a:r>
          </a:p>
          <a:p>
            <a:pPr>
              <a:buClrTx/>
              <a:buFont typeface="Wingdings 2" pitchFamily="18" charset="2"/>
              <a:buChar char=""/>
            </a:pPr>
            <a:r>
              <a:rPr lang="en-US" dirty="0"/>
              <a:t>Pedal to the Medal – work until the end so your grades and GPA are not affected.  </a:t>
            </a:r>
          </a:p>
          <a:p>
            <a:pPr>
              <a:buClrTx/>
              <a:buFont typeface="Wingdings 2" pitchFamily="18" charset="2"/>
              <a:buChar char=""/>
            </a:pPr>
            <a:r>
              <a:rPr lang="en-US" dirty="0"/>
              <a:t>Attend Graduation Practice and fill out your exit survey (Final Transcript Request)</a:t>
            </a:r>
          </a:p>
          <a:p>
            <a:pPr>
              <a:buClrTx/>
              <a:buFont typeface="Wingdings 2" pitchFamily="18" charset="2"/>
              <a:buChar char=""/>
            </a:pPr>
            <a:r>
              <a:rPr lang="en-US" dirty="0"/>
              <a:t>Request dual-credit transcript from KCC</a:t>
            </a:r>
          </a:p>
          <a:p>
            <a:pPr>
              <a:buClrTx/>
              <a:buFont typeface="Wingdings 2" pitchFamily="18" charset="2"/>
              <a:buChar char=""/>
            </a:pPr>
            <a:r>
              <a:rPr lang="en-US" dirty="0"/>
              <a:t>Send Thank you notes to scholarship donors and teachers who have helped you along the way.</a:t>
            </a:r>
          </a:p>
          <a:p>
            <a:pPr>
              <a:buClrTx/>
              <a:buFont typeface="Wingdings 2" pitchFamily="18" charset="2"/>
              <a:buChar char=""/>
            </a:pPr>
            <a:r>
              <a:rPr lang="en-US" dirty="0"/>
              <a:t>GRADUATE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9B7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unga" pitchFamily="2"/>
              </a:rPr>
              <a:t>MAY – THE END - GRADUATION</a:t>
            </a:r>
          </a:p>
        </p:txBody>
      </p:sp>
    </p:spTree>
  </p:cSld>
  <p:clrMapOvr>
    <a:masterClrMapping/>
  </p:clrMapOvr>
  <p:transition spd="slow">
    <p:pull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7462</TotalTime>
  <Words>523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Arial Narrow</vt:lpstr>
      <vt:lpstr>Century Schoolbook</vt:lpstr>
      <vt:lpstr>Chiller</vt:lpstr>
      <vt:lpstr>Constantia</vt:lpstr>
      <vt:lpstr>Cooper Black</vt:lpstr>
      <vt:lpstr>Footlight MT Light</vt:lpstr>
      <vt:lpstr>Maiandra GD</vt:lpstr>
      <vt:lpstr>Wingdings</vt:lpstr>
      <vt:lpstr>Wingdings 2</vt:lpstr>
      <vt:lpstr>Paper</vt:lpstr>
      <vt:lpstr>Senior Year </vt:lpstr>
      <vt:lpstr>TIMELINE</vt:lpstr>
      <vt:lpstr>TIMELINE</vt:lpstr>
      <vt:lpstr>TIMELINE  -  NOVEMBER</vt:lpstr>
      <vt:lpstr>PowerPoint Presentation</vt:lpstr>
      <vt:lpstr>JANUARY – Second Semester </vt:lpstr>
      <vt:lpstr>February and March</vt:lpstr>
      <vt:lpstr>PowerPoint Presentation</vt:lpstr>
      <vt:lpstr>MAY – THE END - GRADUATION</vt:lpstr>
      <vt:lpstr>QUESTIONS?</vt:lpstr>
      <vt:lpstr>NOTES</vt:lpstr>
    </vt:vector>
  </TitlesOfParts>
  <Company>Herscher CUSD #2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BisaillonD</dc:creator>
  <cp:lastModifiedBy>Bisaillon, Darthy</cp:lastModifiedBy>
  <cp:revision>39</cp:revision>
  <cp:lastPrinted>2023-10-03T13:41:06Z</cp:lastPrinted>
  <dcterms:created xsi:type="dcterms:W3CDTF">2011-09-01T18:12:10Z</dcterms:created>
  <dcterms:modified xsi:type="dcterms:W3CDTF">2023-10-03T13:41:53Z</dcterms:modified>
</cp:coreProperties>
</file>